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B71B7-534B-4F6D-86BD-BE0B68E36A76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B84BE-D343-4B0D-80A9-2CA1F61E4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57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175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503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12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5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91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7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28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454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0607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48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76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16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3216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84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769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026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77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325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040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600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371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967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8370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344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88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9013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813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023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325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736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37639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0230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82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03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36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D2DBA-6789-4AFB-B2BC-595B6169063C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B84BE-D343-4B0D-80A9-2CA1F61E49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4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B02B3-1535-4DA1-9168-E73381535E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2BB3-973F-4099-B8CF-521066C198A0}" type="datetimeFigureOut">
              <a:rPr lang="en-US" smtClean="0"/>
              <a:t>11/15/2012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A0DD8-B5B5-4B62-A77A-49E924DE12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124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Missing Heirs and               Unknown Mineral Owners</a:t>
            </a:r>
            <a:br>
              <a:rPr 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Issues of Lease and Conveyance in the</a:t>
            </a:r>
            <a:b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US" sz="36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Marcellus &amp; Utica Shales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71500" y="2971800"/>
            <a:ext cx="8001000" cy="1752600"/>
          </a:xfrm>
          <a:prstGeom prst="rect">
            <a:avLst/>
          </a:prstGeom>
          <a:ln w="6350" cap="rnd">
            <a:noFill/>
          </a:ln>
        </p:spPr>
        <p:txBody>
          <a:bodyPr anchor="ctr">
            <a:normAutofit fontScale="97500"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innerShdw blurRad="50800" dist="25400" dir="13500000">
                  <a:srgbClr val="000000">
                    <a:alpha val="70000"/>
                  </a:srgbClr>
                </a:innerShdw>
              </a:effectLst>
              <a:latin typeface="+mn-lt"/>
              <a:ea typeface="+mj-ea"/>
              <a:cs typeface="+mj-cs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590550" y="5410200"/>
            <a:ext cx="16097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000" b="1" dirty="0">
                <a:solidFill>
                  <a:srgbClr val="002060"/>
                </a:solidFill>
                <a:latin typeface="Calibri" pitchFamily="34" charset="0"/>
              </a:rPr>
              <a:t>ALSO FIND US ON</a:t>
            </a:r>
          </a:p>
        </p:txBody>
      </p:sp>
      <p:pic>
        <p:nvPicPr>
          <p:cNvPr id="4104" name="Picture 7" descr="h:\Desktop\linkedin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9813" y="5410200"/>
            <a:ext cx="2190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 bwMode="auto">
          <a:xfrm>
            <a:off x="2528888" y="5410200"/>
            <a:ext cx="2824162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http://www.linkedin.com/companies/216795</a:t>
            </a:r>
          </a:p>
        </p:txBody>
      </p:sp>
      <p:pic>
        <p:nvPicPr>
          <p:cNvPr id="4106" name="Picture 8" descr="h:\Desktop\facebook 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925" y="5410200"/>
            <a:ext cx="2413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 bwMode="auto">
          <a:xfrm>
            <a:off x="5715000" y="5410200"/>
            <a:ext cx="283845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http://www.facebook.com/Steptoe.Johnson</a:t>
            </a:r>
          </a:p>
        </p:txBody>
      </p:sp>
      <p:pic>
        <p:nvPicPr>
          <p:cNvPr id="15" name="Picture 2" descr="http://upload.wikimedia.org/wikipedia/commons/d/d4/Horizontal_Drilling_R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819400"/>
            <a:ext cx="4800600" cy="23472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117475" algn="l"/>
            <a:r>
              <a:rPr lang="en-US" b="1" dirty="0" smtClean="0"/>
              <a:t>Where Can the Action be Filed?</a:t>
            </a:r>
          </a:p>
        </p:txBody>
      </p:sp>
      <p:sp>
        <p:nvSpPr>
          <p:cNvPr id="37891" name="Content Placeholder 6"/>
          <p:cNvSpPr>
            <a:spLocks noGrp="1"/>
          </p:cNvSpPr>
          <p:nvPr>
            <p:ph idx="1"/>
          </p:nvPr>
        </p:nvSpPr>
        <p:spPr>
          <a:xfrm>
            <a:off x="152400" y="1066800"/>
            <a:ext cx="6019800" cy="4800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Circuit Court of county where mineral, or major portion of mineral, is situated.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If the relevant tract straddles two or more counties, the action must be brought in the county where the majority of the tract sits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5BCAC-0AD5-45A1-9B93-6BEF2B5040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6020" name="Picture 4" descr="http://farm2.staticflickr.com/1160/535167840_920831b80a_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590800"/>
            <a:ext cx="2898099" cy="193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/>
              <a:t>Just Who Are Missing Heirs?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85AF6-40BC-46FB-AF68-75DEB1085FB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4994" name="Picture 2" descr="http://members.iinet.net.au/~ampersandd/old_family_photo_b&amp;wsc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5" y="1219200"/>
            <a:ext cx="5391150" cy="4605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117475" algn="l"/>
            <a:r>
              <a:rPr lang="en-US" b="1" dirty="0" smtClean="0"/>
              <a:t>“Unknown or Missing Owner”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5943600" cy="6324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Person vested with title whose present identity or location cannot be determined from records of: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Clerk of the County Commission 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Clerk of Circuit Court where property is located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Diligent inquiry in vicinity of owner’s last known place of residence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Sheriff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Assessor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6E0DC-9C85-42B9-8EC0-460BDDFF41C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4514" name="Picture 2" descr="http://us.123rf.com/400wm/400/400/blamb/blamb1202/blamb120200023/12186071-a-missing-person-notice-on-a-cartoon-carton-of-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600200"/>
            <a:ext cx="2568903" cy="3886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marL="115888" algn="l"/>
            <a:r>
              <a:rPr lang="en-US" b="1" dirty="0" smtClean="0"/>
              <a:t>Due Diligence to Find Missing Heirs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762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i="1" dirty="0" smtClean="0"/>
              <a:t>When is enough enough?  When the judge says so!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1371600"/>
            <a:ext cx="5562600" cy="566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Due diligence includes but is NOT limited to: 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All county records where property located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  <a:tabLst>
                <a:tab pos="688975" algn="l"/>
              </a:tabLst>
            </a:pPr>
            <a:r>
              <a:rPr lang="en-US" sz="2400" dirty="0" smtClean="0"/>
              <a:t>All county records in missing person’s last known county of residence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Online resources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Newspapers, especially obituaries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Interviews with relatives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</a:pPr>
            <a:r>
              <a:rPr lang="en-US" sz="2400" dirty="0" smtClean="0"/>
              <a:t>DOCUMENT all efforts in sworn affidavit</a:t>
            </a:r>
          </a:p>
          <a:p>
            <a:pPr marL="346075" lvl="1" indent="-346075">
              <a:spcAft>
                <a:spcPts val="600"/>
              </a:spcAft>
              <a:buFont typeface="Wingdings" pitchFamily="2" charset="2"/>
              <a:buChar char="ü"/>
              <a:tabLst>
                <a:tab pos="914400" algn="l"/>
              </a:tabLst>
            </a:pPr>
            <a:r>
              <a:rPr lang="en-US" sz="2400" dirty="0" smtClean="0"/>
              <a:t>If you don’t make a diligent effort, the judge will send you back for a re-do</a:t>
            </a:r>
          </a:p>
          <a:p>
            <a:pPr marL="346075" lvl="1" indent="-346075">
              <a:spcAft>
                <a:spcPts val="600"/>
              </a:spcAft>
              <a:tabLst>
                <a:tab pos="914400" algn="l"/>
              </a:tabLst>
            </a:pPr>
            <a:endParaRPr lang="en-US" sz="2400" dirty="0"/>
          </a:p>
        </p:txBody>
      </p:sp>
      <p:pic>
        <p:nvPicPr>
          <p:cNvPr id="5" name="Picture 2" descr="http://thefamousfrugalista.files.wordpress.com/2011/11/magnifying-glass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905000"/>
            <a:ext cx="2790825" cy="41148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marL="115888" algn="l"/>
            <a:r>
              <a:rPr lang="en-US" b="1" dirty="0" smtClean="0"/>
              <a:t>Parties to be Named in Petition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382000" cy="266699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All unknown or missing owners or abandoning owners having record title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Unknown heirs, successors, and assigns of all such owners not known to be alive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27AAA7-E92E-44FE-BDCD-56A2598F1CE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The Petition Itself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82000" cy="46482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3600" dirty="0" smtClean="0"/>
              <a:t>Petition MUST contain, among other things:</a:t>
            </a:r>
          </a:p>
          <a:p>
            <a:pPr marL="346075" lvl="2" indent="-346075"/>
            <a:r>
              <a:rPr lang="en-US" sz="2800" dirty="0" smtClean="0"/>
              <a:t>Standing of petitioner to file</a:t>
            </a:r>
          </a:p>
          <a:p>
            <a:pPr marL="346075" lvl="2" indent="-346075"/>
            <a:r>
              <a:rPr lang="en-US" sz="2800" dirty="0" smtClean="0"/>
              <a:t>Identity of defendants and ownership interest of each</a:t>
            </a:r>
          </a:p>
          <a:p>
            <a:pPr marL="346075" lvl="2" indent="-346075"/>
            <a:r>
              <a:rPr lang="en-US" sz="2800" dirty="0" smtClean="0"/>
              <a:t>Legal description of land at issue</a:t>
            </a:r>
          </a:p>
          <a:p>
            <a:pPr marL="346075" lvl="2" indent="-346075"/>
            <a:r>
              <a:rPr lang="en-US" sz="2800" dirty="0" smtClean="0"/>
              <a:t>Nature of proposed development</a:t>
            </a:r>
          </a:p>
          <a:p>
            <a:pPr marL="346075" lvl="2" indent="-346075"/>
            <a:r>
              <a:rPr lang="en-US" sz="2800" dirty="0" smtClean="0"/>
              <a:t>Efforts to locate unknown or missing owners, usually by affidavit</a:t>
            </a:r>
          </a:p>
          <a:p>
            <a:pPr marL="346075" lvl="2" indent="-346075"/>
            <a:r>
              <a:rPr lang="en-US" sz="2800" dirty="0" smtClean="0"/>
              <a:t>Petitioner must sign and verify accuracy of petition</a:t>
            </a:r>
          </a:p>
          <a:p>
            <a:pPr marL="346075" lvl="2" indent="-346075">
              <a:buNone/>
            </a:pPr>
            <a:endParaRPr lang="en-US" sz="2800" dirty="0" smtClean="0"/>
          </a:p>
          <a:p>
            <a:pPr marL="346075" lvl="2" indent="-346075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The devil is in the details!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C15DC-1D0A-492C-AFEA-0EAD940F605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7106" name="Picture 2" descr="http://www.acclaimimages.com/_gallery/_images_n300/halloween_the_devil_laug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1054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Exhibits to Attach to Petition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10600" cy="5638800"/>
          </a:xfrm>
        </p:spPr>
        <p:txBody>
          <a:bodyPr>
            <a:noAutofit/>
          </a:bodyPr>
          <a:lstStyle/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u="sng" dirty="0" smtClean="0"/>
              <a:t>Certified</a:t>
            </a:r>
            <a:r>
              <a:rPr lang="en-US" sz="3200" dirty="0" smtClean="0"/>
              <a:t> copy of most recent recorded instrument embracing interest to be leased </a:t>
            </a:r>
          </a:p>
          <a:p>
            <a:pPr marL="684213" lvl="2" indent="-346075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sz="2800" dirty="0" smtClean="0"/>
              <a:t>i.e., last deed in record room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/>
              <a:t>Additional instruments necessary to show vesting title</a:t>
            </a:r>
          </a:p>
          <a:p>
            <a:pPr marL="684213" lvl="2" indent="-338138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sz="2800" dirty="0" smtClean="0"/>
              <a:t>i.e., affidavits of heirship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u="sng" dirty="0" smtClean="0"/>
              <a:t>Certified</a:t>
            </a:r>
            <a:r>
              <a:rPr lang="en-US" sz="3200" dirty="0" smtClean="0"/>
              <a:t> copy of all leases of record for tract</a:t>
            </a:r>
          </a:p>
          <a:p>
            <a:pPr marL="346075" lvl="1" indent="-346075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u="sng" dirty="0" smtClean="0"/>
              <a:t>Certified</a:t>
            </a:r>
            <a:r>
              <a:rPr lang="en-US" sz="3200" dirty="0" smtClean="0"/>
              <a:t> copy competing lease or easement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EAE8E5-9AAC-4A3B-B8CA-816937CCD7C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E7E77-3DBC-46BB-8ED2-67D41034055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0600" y="304800"/>
            <a:ext cx="3810000" cy="2362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 of Petition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2971800"/>
            <a:ext cx="8153400" cy="3200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Personal service, if possible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But if this was possible, they wouldn’t be missing!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Petitions Are Actually Served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Via publication in newspaper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File Notice of Lis Pendens in County Clerk’s office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9E7E77-3DBC-46BB-8ED2-67D4103405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www.pvmgarage.com/pvmenglishcontent4984/uploads/2010/09/ne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4374444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7620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Guardian Ad Litem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4191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Once the action is filed, the Court appoints a guardian ad litem to represent the missing heirs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GAL must confirm they are missing AND being treated fairly by lessee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GAL paid by Petitioner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905F-3E59-482A-B9BF-5C9FB7003A0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marL="115888" algn="l"/>
            <a:r>
              <a:rPr lang="en-US" b="1" dirty="0" smtClean="0"/>
              <a:t>Waiting is the Hardest Part…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4953000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After filing and serving, the petitioner must wait SIX MONTHS before the Court can appoint a Special Commissioner to execute the lease on behalf of the missing heirs.</a:t>
            </a:r>
          </a:p>
        </p:txBody>
      </p:sp>
      <p:pic>
        <p:nvPicPr>
          <p:cNvPr id="94210" name="Picture 2" descr="http://us.123rf.com/400wm/400/400/shawnhempel/shawnhempel1207/shawnhempel120700009/14433306-frustrated-young-business-man-waiting-for-the-end-of-the-workda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371600"/>
            <a:ext cx="326310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marL="117475" lvl="1">
              <a:spcBef>
                <a:spcPts val="0"/>
              </a:spcBef>
              <a:spcAft>
                <a:spcPts val="1200"/>
              </a:spcAft>
            </a:pPr>
            <a:r>
              <a:rPr lang="en-US" sz="4400" b="1" dirty="0" smtClean="0">
                <a:latin typeface="+mn-lt"/>
              </a:rPr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3352800"/>
          </a:xfrm>
        </p:spPr>
        <p:txBody>
          <a:bodyPr>
            <a:normAutofit/>
          </a:bodyPr>
          <a:lstStyle/>
          <a:p>
            <a:pPr marL="344488" lvl="1" indent="-3444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Understand the purpose of the statutes</a:t>
            </a:r>
          </a:p>
          <a:p>
            <a:pPr marL="344488" lvl="1" indent="-3444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Understand what a missing heir is</a:t>
            </a:r>
          </a:p>
          <a:p>
            <a:pPr marL="344488" lvl="1" indent="-344488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dirty="0" smtClean="0"/>
              <a:t>Understand how to search, and when to 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marL="115888" algn="l"/>
            <a:r>
              <a:rPr lang="en-US" b="1" dirty="0" smtClean="0"/>
              <a:t>After Six Long Months….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686800" cy="56388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 smtClean="0"/>
              <a:t>…it’s time to go to Court for the first hearing</a:t>
            </a:r>
          </a:p>
          <a:p>
            <a:pPr marL="346075" lvl="1" indent="-34607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HOPEFULLY, the GAL will have done his/her due diligence and filed a report recommending the lease. </a:t>
            </a:r>
          </a:p>
          <a:p>
            <a:pPr marL="346075" lvl="1" indent="-34607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Petitioner may have to testify about efforts to locate missing heirs.</a:t>
            </a:r>
          </a:p>
          <a:p>
            <a:pPr marL="346075" lvl="1" indent="-34607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If the Court is satisfied that the Petitioner searched diligently for the missing heirs, it should appoint the Special Commissioner to sign the lease.</a:t>
            </a:r>
          </a:p>
          <a:p>
            <a:pPr marL="346075" lvl="1" indent="-34607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If the Court is NOT satisfied with the Petitioner’s search, it can require additional due diligence.   </a:t>
            </a:r>
          </a:p>
          <a:p>
            <a:pPr marL="346075" lvl="1" indent="-346075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Petitioner will have to post bond for Special Commissioner.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93C355-F7EC-4360-A627-FB365178C3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Special Commissioner’s Duties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Once appointed, he or she: </a:t>
            </a:r>
          </a:p>
          <a:p>
            <a:pPr marL="798513" lvl="1" indent="-452438"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Signs lease on behalf of missing heirs</a:t>
            </a:r>
          </a:p>
          <a:p>
            <a:pPr marL="798513" lvl="1" indent="-452438"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Files report with Court recommending Court approval 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Usually, we all then go BACK to Court for the final hearing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15121-1754-4868-A49A-825F3C10B7E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52230" name="Picture 6" descr="http://trentnelson.net/uploads/2009/01/1082009-8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962400"/>
            <a:ext cx="3224353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marL="115888"/>
            <a:r>
              <a:rPr lang="en-US" b="1" dirty="0" smtClean="0"/>
              <a:t>Final Hearing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077200" cy="5334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Court will accept reports of GAL and Special Commissioner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Order payments to GAL and Special Commissioner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Approve lease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Special Commissioner signs lease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Record lease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Pay money for lease into court receiver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8C72D-D262-419E-8CCD-7D340AC8167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304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" descr="http://im.glogster.com/media/4/22/70/2/22700297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28600"/>
            <a:ext cx="1143000" cy="107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72DD1B-DD01-48AA-807D-E4647AB5663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Special Receiver of Court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733800" y="1371600"/>
            <a:ext cx="4953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Holds &amp; invests lease money for use and benefit of missing heirs.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authorized by court, may use up to 10 percent of funds to continue the search for missing heirs.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72DD1B-DD01-48AA-807D-E4647AB566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 descr="http://thekennesawwatch.com/wp-content/uploads/2012/04/MoneyTre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43049"/>
            <a:ext cx="3200400" cy="4171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505200" cy="914400"/>
          </a:xfrm>
        </p:spPr>
        <p:txBody>
          <a:bodyPr/>
          <a:lstStyle/>
          <a:p>
            <a:pPr marL="115888" algn="l"/>
            <a:r>
              <a:rPr lang="en-US" b="1" dirty="0" smtClean="0"/>
              <a:t>Lucky Sevens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5814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Within SEVEN years after the lease is signed, missing persons can move the Court to reopen the matter in an attempt to prove their interest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after seven years NO ONE comes forward, the Court shall begin the process of conveying the minerals and accumulated royalties to the surface owner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197E8-E7B8-4EB7-81D8-63DDAA55EC2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47106" name="Picture 2" descr="http://www.goldennugget.com/images/682cas_jackp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"/>
            <a:ext cx="4495800" cy="2043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9C66AA-6258-4E75-B330-D94C568355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Pennsylvania</a:t>
            </a:r>
          </a:p>
        </p:txBody>
      </p:sp>
      <p:pic>
        <p:nvPicPr>
          <p:cNvPr id="62466" name="Picture 2" descr="http://quickfacts.census.gov/qfd/img/counties/stout4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5551" y="1600200"/>
            <a:ext cx="7172898" cy="4411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1447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58 P.S. </a:t>
            </a:r>
            <a:r>
              <a:rPr lang="en-US" sz="4800" b="1" dirty="0" smtClean="0">
                <a:cs typeface="Arial" charset="0"/>
              </a:rPr>
              <a:t>§ </a:t>
            </a:r>
            <a:r>
              <a:rPr lang="en-US" sz="4800" b="1" dirty="0" smtClean="0"/>
              <a:t>701.1, et seq.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BC73F9-9B1D-417D-B7D4-C73BC40F007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marL="117475" algn="l"/>
            <a:r>
              <a:rPr lang="en-US" b="1" dirty="0" smtClean="0"/>
              <a:t>Governing Law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marL="115888" algn="l"/>
            <a:r>
              <a:rPr lang="en-US" b="1" dirty="0" smtClean="0"/>
              <a:t>Purpose of Dormant Oil and Gas Act</a:t>
            </a:r>
          </a:p>
        </p:txBody>
      </p:sp>
      <p:sp>
        <p:nvSpPr>
          <p:cNvPr id="136195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305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“To facilitate the development of subsurface properties by reducing problems caused by fragmented and unknown or unlocatable ownership of oil and gas interests and to protect the interests of </a:t>
            </a:r>
            <a:r>
              <a:rPr lang="en-US" sz="3600" u="sng" dirty="0" smtClean="0"/>
              <a:t>unknown or unlocatable owners of oil and gas.</a:t>
            </a:r>
            <a:r>
              <a:rPr lang="en-US" sz="3600" dirty="0" smtClean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5423DE-B25D-4C3F-912D-85232888CD3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 smtClean="0"/>
              <a:t>“</a:t>
            </a:r>
            <a:r>
              <a:rPr lang="en-US" sz="3600" u="sng" dirty="0" smtClean="0"/>
              <a:t>not . . . to vest the surface owner</a:t>
            </a:r>
            <a:r>
              <a:rPr lang="en-US" sz="3600" dirty="0" smtClean="0"/>
              <a:t> with title to oil and gas interests that have been severed from the surface estate…”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EFB9F-4385-4267-9D77-AF86CC4F8B0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pPr marL="115888" algn="l"/>
            <a:r>
              <a:rPr lang="en-US" b="1" dirty="0" smtClean="0"/>
              <a:t>Purpose of Dormant Oil and Gas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marL="115888" algn="l"/>
            <a:r>
              <a:rPr lang="en-US" b="1" dirty="0" smtClean="0"/>
              <a:t>WHO are Missing Heirs?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9CE9C4-5E8A-4023-9A37-C94BC99D2A8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0242" name="Picture 2" descr="http://mwgerard.com/wp-content/uploads/2012/06/OldPhotoCreepy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8275" y="1143000"/>
            <a:ext cx="6267450" cy="443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458200" cy="4953000"/>
          </a:xfrm>
        </p:spPr>
        <p:txBody>
          <a:bodyPr anchor="t">
            <a:noAutofit/>
          </a:bodyPr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0" dirty="0" smtClean="0"/>
              <a:t>Mineral development is affected by the laws of cotenancy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0" dirty="0" smtClean="0"/>
              <a:t>WV - </a:t>
            </a:r>
            <a:r>
              <a:rPr lang="en-US" sz="3600" b="0" dirty="0" smtClean="0">
                <a:sym typeface="Wingdings" pitchFamily="2" charset="2"/>
              </a:rPr>
              <a:t>n</a:t>
            </a:r>
            <a:r>
              <a:rPr lang="en-US" sz="3600" b="0" dirty="0" smtClean="0"/>
              <a:t>eed 100% of interests leased before drilling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0" dirty="0" smtClean="0"/>
              <a:t>PA – each cotenant has the right to develop, but must account to other cotenants</a:t>
            </a:r>
            <a:endParaRPr lang="en-US" sz="3600" b="0" dirty="0" smtClean="0">
              <a:sym typeface="Wingdings" pitchFamily="2" charset="2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3600" b="0" dirty="0" smtClean="0">
                <a:sym typeface="Wingdings" pitchFamily="2" charset="2"/>
              </a:rPr>
              <a:t>OH – combination, but unsettled</a:t>
            </a:r>
            <a:endParaRPr lang="en-US" sz="3600" b="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1588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</a:rPr>
              <a:t>Why Do We Care About Missing Heirs? 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Jurisdiction</a:t>
            </a:r>
          </a:p>
        </p:txBody>
      </p:sp>
      <p:sp>
        <p:nvSpPr>
          <p:cNvPr id="1392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Court of common pleas in the county in which the tract or any portion thereof is located.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1FE4BC-7D13-4FF3-BD9E-1499E21345F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6148" name="Picture 4" descr="http://2.bp.blogspot.com/_pG7fTho3bcY/TNoF60lDLFI/AAAAAAAAAiQ/I3ZZd5Ss_9o/s1600/Jefferson+County+Courthouse+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438400"/>
            <a:ext cx="5029200" cy="37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Function of Statute</a:t>
            </a:r>
          </a:p>
        </p:txBody>
      </p:sp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3600" dirty="0" smtClean="0"/>
              <a:t>Petition court to declare a trust in favor of missing heirs</a:t>
            </a:r>
          </a:p>
          <a:p>
            <a:pPr marL="0" indent="0"/>
            <a:r>
              <a:rPr lang="en-US" sz="3600" dirty="0" smtClean="0"/>
              <a:t>Petitioner can be…</a:t>
            </a:r>
          </a:p>
          <a:p>
            <a:pPr marL="400050" lvl="1" indent="0"/>
            <a:r>
              <a:rPr lang="en-US" dirty="0" smtClean="0"/>
              <a:t>Fee owner</a:t>
            </a:r>
          </a:p>
          <a:p>
            <a:pPr marL="400050" lvl="1" indent="0"/>
            <a:r>
              <a:rPr lang="en-US" dirty="0" smtClean="0"/>
              <a:t>Lessee</a:t>
            </a:r>
          </a:p>
          <a:p>
            <a:pPr marL="400050" lvl="1" indent="0"/>
            <a:r>
              <a:rPr lang="en-US" dirty="0" smtClean="0"/>
              <a:t>Royalty Owner</a:t>
            </a:r>
          </a:p>
          <a:p>
            <a:pPr marL="400050" lvl="1" indent="0"/>
            <a:r>
              <a:rPr lang="en-US" dirty="0" smtClean="0"/>
              <a:t>Owner of correlative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4A72E-E10C-40C9-A01E-D0C05E046D3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25604" name="Picture 4" descr="http://legallawyers.com.au/wp-content/uploads/2010/12/conveyancing_imag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352800"/>
            <a:ext cx="3276600" cy="2808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1447800"/>
          </a:xfrm>
        </p:spPr>
        <p:txBody>
          <a:bodyPr>
            <a:noAutofit/>
          </a:bodyPr>
          <a:lstStyle/>
          <a:p>
            <a:pPr marL="115888"/>
            <a:r>
              <a:rPr lang="en-US" b="1" dirty="0" smtClean="0"/>
              <a:t>Requirements of Petitioner</a:t>
            </a:r>
          </a:p>
        </p:txBody>
      </p:sp>
      <p:sp>
        <p:nvSpPr>
          <p:cNvPr id="141315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4191000" cy="4343401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Diligent effort to locate/identify owner!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Unable to identify or locate present residence or other address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Appointment of trustee in best interest of all owners of interests in the oil &amp; gas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46EE95-E951-49A2-B88B-AACEE6554BA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22532" name="Picture 4" descr="http://www.ahajokes.com/cartoon/mis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5350" y="895350"/>
            <a:ext cx="413385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Financial Institution</a:t>
            </a:r>
          </a:p>
        </p:txBody>
      </p:sp>
      <p:sp>
        <p:nvSpPr>
          <p:cNvPr id="142339" name="Content Placeholder 2"/>
          <p:cNvSpPr>
            <a:spLocks noGrp="1"/>
          </p:cNvSpPr>
          <p:nvPr>
            <p:ph idx="1"/>
          </p:nvPr>
        </p:nvSpPr>
        <p:spPr>
          <a:xfrm>
            <a:off x="533400" y="1219201"/>
            <a:ext cx="8229600" cy="25146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If petitioner meets requirements, court appoints financial institution as trustee to execute and deliver one or more oil &amp; gas leases.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D05302-9F25-4922-A423-BE74E2516BD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21508" name="Picture 4" descr="http://cdn.bills.com/images/articles/originals/wr-bank-gener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048000"/>
            <a:ext cx="4667250" cy="3105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3962400" cy="1981200"/>
          </a:xfrm>
        </p:spPr>
        <p:txBody>
          <a:bodyPr>
            <a:noAutofit/>
          </a:bodyPr>
          <a:lstStyle/>
          <a:p>
            <a:pPr marL="115888"/>
            <a:r>
              <a:rPr lang="en-US" b="1" dirty="0" smtClean="0"/>
              <a:t>Administration of Trust</a:t>
            </a:r>
          </a:p>
        </p:txBody>
      </p:sp>
      <p:sp>
        <p:nvSpPr>
          <p:cNvPr id="143363" name="Content Placeholder 2"/>
          <p:cNvSpPr>
            <a:spLocks noGrp="1"/>
          </p:cNvSpPr>
          <p:nvPr>
            <p:ph idx="1"/>
          </p:nvPr>
        </p:nvSpPr>
        <p:spPr>
          <a:xfrm>
            <a:off x="3962400" y="838200"/>
            <a:ext cx="4953000" cy="52578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All bonuses, rental payments, royalties &amp; other income is paid to trustee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Trust is perpetual!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If the missing heirs are found, trustee distributes as per court order.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29A9-8435-4E22-AF21-2AF3F60B731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20482" name="Picture 2" descr="http://bishopbjj.files.wordpress.com/2012/04/hands-holding-money27249911876458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3511068" cy="3400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Autofit/>
          </a:bodyPr>
          <a:lstStyle/>
          <a:p>
            <a:pPr marL="115888"/>
            <a:r>
              <a:rPr lang="en-US" b="1" dirty="0" smtClean="0"/>
              <a:t>Liability of Lessee</a:t>
            </a:r>
          </a:p>
        </p:txBody>
      </p:sp>
      <p:sp>
        <p:nvSpPr>
          <p:cNvPr id="144387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35052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Lessee who pays trustee are not liable for claims by unknown owners.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3600" dirty="0" smtClean="0"/>
          </a:p>
          <a:p>
            <a:pPr>
              <a:spcBef>
                <a:spcPts val="0"/>
              </a:spcBef>
              <a:spcAft>
                <a:spcPts val="1200"/>
              </a:spcAft>
              <a:tabLst>
                <a:tab pos="1255713" algn="l"/>
                <a:tab pos="1317625" algn="l"/>
              </a:tabLst>
            </a:pPr>
            <a:r>
              <a:rPr lang="en-US" sz="3600" dirty="0" smtClean="0"/>
              <a:t> 		But failure to pay within 6 months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600" dirty="0" smtClean="0"/>
              <a:t>	of due date makes lessee liable for attorney fees, court costs for collection, and interest to date of payment.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5C48B-8DCF-40F2-993D-0F9BC277A2F2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9458" name="Picture 2" descr="http://www.rivascularinstitute.com/images/caution-sig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276600"/>
            <a:ext cx="761999" cy="689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AC239-6217-4954-A5CE-30F846EBA6F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Ohio</a:t>
            </a:r>
          </a:p>
        </p:txBody>
      </p:sp>
      <p:pic>
        <p:nvPicPr>
          <p:cNvPr id="45060" name="Picture 4" descr="http://quickfacts.census.gov/qfd/img/counties/stout3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9300" y="1430628"/>
            <a:ext cx="5105400" cy="4817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>
            <a:noAutofit/>
          </a:bodyPr>
          <a:lstStyle/>
          <a:p>
            <a:pPr marL="115888" algn="l"/>
            <a:r>
              <a:rPr lang="en-US" b="1" dirty="0" smtClean="0"/>
              <a:t>Governing Law</a:t>
            </a:r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400" b="1" dirty="0" smtClean="0"/>
              <a:t>Ohio Revised Code </a:t>
            </a:r>
            <a:r>
              <a:rPr lang="en-US" sz="4400" b="1" dirty="0" smtClean="0">
                <a:cs typeface="Arial" charset="0"/>
              </a:rPr>
              <a:t>§ </a:t>
            </a:r>
            <a:r>
              <a:rPr lang="en-US" sz="4400" b="1" dirty="0" smtClean="0"/>
              <a:t>5301.56</a:t>
            </a:r>
          </a:p>
          <a:p>
            <a:pPr algn="ctr">
              <a:buNone/>
            </a:pPr>
            <a:r>
              <a:rPr lang="en-US" sz="4400" b="1" dirty="0" smtClean="0"/>
              <a:t>Dormant Minerals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F199CC-D0ED-4317-BAB4-34FB377E082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152400" y="2362200"/>
            <a:ext cx="86868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Any mineral interest held by any person, other than the surface owner, shall be abandoned and vested in surface owner if:</a:t>
            </a:r>
          </a:p>
          <a:p>
            <a:pPr marL="914400" lvl="1" indent="-457200">
              <a:buNone/>
            </a:pPr>
            <a:r>
              <a:rPr lang="en-US" sz="3200" dirty="0" smtClean="0"/>
              <a:t>1.	Surface owner takes TWO actions, and</a:t>
            </a:r>
          </a:p>
          <a:p>
            <a:pPr marL="914400" lvl="1" indent="-457200">
              <a:buNone/>
            </a:pPr>
            <a:r>
              <a:rPr lang="en-US" sz="3200" dirty="0" smtClean="0"/>
              <a:t>2.	None of THREE conditions apply.</a:t>
            </a:r>
          </a:p>
          <a:p>
            <a:pPr marL="0" indent="0"/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19A53-A4BD-4EC9-AEE9-2766F5C05A6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152400"/>
            <a:ext cx="3429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General Rule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http://www.strasburger.com/calendar/news/appellate/images/no-cou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28600"/>
            <a:ext cx="1847850" cy="1847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5000" y="228600"/>
            <a:ext cx="220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Court Not Required!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458200" cy="3886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Serve notice on mineral owner of surface owner’s intent to declare mineral interest abandoned.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personal service not possible, serve by publication (at least once). 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Note that ONLY THE SURFACE OWNER can initiate this process.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93E3B-23AB-4666-92C8-240D08E0DBF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lvl="0">
              <a:spcBef>
                <a:spcPct val="0"/>
              </a:spcBef>
            </a:pPr>
            <a:r>
              <a:rPr lang="en-US" sz="4400" b="1" dirty="0" smtClean="0"/>
              <a:t>First Action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905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West Virginia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07D8C3-BB7E-493D-9268-DEC859F36F3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95238" name="Picture 6" descr="http://quickfacts.census.gov/qfd/img/counties/stout5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219200"/>
            <a:ext cx="5372941" cy="48325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 smtClean="0"/>
              <a:t>File affidavit of abandonment between 30-60 days in each county where land located.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Owns surface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Reference to recorded instrument on which mineral interest is based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Statement mineral interest was abandoned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Recitation of facts of abandonment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 smtClean="0"/>
              <a:t>Statement of service</a:t>
            </a:r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E47E0-5E28-4C07-AFF8-EA32C9243AE2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lvl="0">
              <a:spcBef>
                <a:spcPct val="0"/>
              </a:spcBef>
            </a:pPr>
            <a:r>
              <a:rPr lang="en-US" sz="4400" b="1" dirty="0" smtClean="0"/>
              <a:t>Second Action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8401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 marL="514350" indent="-514350">
              <a:buFont typeface="Arial" charset="0"/>
              <a:buAutoNum type="arabicPeriod" startAt="2"/>
            </a:pPr>
            <a:endParaRPr lang="en-US" sz="2800" dirty="0" smtClean="0"/>
          </a:p>
          <a:p>
            <a:pPr>
              <a:buFont typeface="Arial" charset="0"/>
              <a:buNone/>
            </a:pPr>
            <a:r>
              <a:rPr lang="en-US" sz="2800" dirty="0" smtClean="0"/>
              <a:t>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D46BB1-5076-4F21-BE38-AAED775894A2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2286000"/>
            <a:ext cx="83820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6075" indent="-346075">
              <a:spcAft>
                <a:spcPts val="1200"/>
              </a:spcAft>
            </a:pPr>
            <a:r>
              <a:rPr lang="en-US" sz="2800" dirty="0" smtClean="0"/>
              <a:t>1.	 </a:t>
            </a:r>
            <a:r>
              <a:rPr lang="en-US" sz="3200" dirty="0" smtClean="0"/>
              <a:t>Can’t be coal (If mixed, </a:t>
            </a:r>
            <a:r>
              <a:rPr lang="en-US" sz="3200" dirty="0"/>
              <a:t>non-coal minerals may be deemed </a:t>
            </a:r>
            <a:r>
              <a:rPr lang="en-US" sz="3200" dirty="0" smtClean="0"/>
              <a:t>abandoned).</a:t>
            </a:r>
            <a:endParaRPr lang="en-US" sz="3200" dirty="0"/>
          </a:p>
          <a:p>
            <a:pPr marL="346075" indent="-346075">
              <a:spcAft>
                <a:spcPts val="1200"/>
              </a:spcAft>
              <a:buFont typeface="Arial" charset="0"/>
              <a:buAutoNum type="arabicPeriod" startAt="2"/>
            </a:pPr>
            <a:r>
              <a:rPr lang="en-US" sz="3200" dirty="0" smtClean="0"/>
              <a:t> Can’t be owned by the United States, Ohio, or </a:t>
            </a:r>
            <a:r>
              <a:rPr lang="en-US" sz="3200" dirty="0"/>
              <a:t>any </a:t>
            </a:r>
            <a:r>
              <a:rPr lang="en-US" sz="3200" dirty="0" smtClean="0"/>
              <a:t>of their political subdivisions, </a:t>
            </a:r>
            <a:r>
              <a:rPr lang="en-US" sz="3200" dirty="0"/>
              <a:t>body </a:t>
            </a:r>
            <a:r>
              <a:rPr lang="en-US" sz="3200" dirty="0" smtClean="0"/>
              <a:t>politics, </a:t>
            </a:r>
            <a:r>
              <a:rPr lang="en-US" sz="3200" dirty="0"/>
              <a:t>or </a:t>
            </a:r>
            <a:r>
              <a:rPr lang="en-US" sz="3200" dirty="0" smtClean="0"/>
              <a:t>agencies.</a:t>
            </a:r>
          </a:p>
          <a:p>
            <a:pPr marL="346075" indent="-346075">
              <a:spcAft>
                <a:spcPts val="1200"/>
              </a:spcAft>
              <a:buFont typeface="Arial" charset="0"/>
              <a:buAutoNum type="arabicPeriod" startAt="2"/>
            </a:pPr>
            <a:r>
              <a:rPr lang="en-US" sz="3200" dirty="0" smtClean="0"/>
              <a:t> Within past 20 years, at least ONE of the following  has occurred:</a:t>
            </a:r>
          </a:p>
          <a:p>
            <a:pPr marL="346075" indent="-346075">
              <a:spcAft>
                <a:spcPts val="1200"/>
              </a:spcAft>
              <a:buFont typeface="Arial" charset="0"/>
              <a:buAutoNum type="arabicPeriod" startAt="2"/>
            </a:pPr>
            <a:endParaRPr lang="en-US" sz="3200" dirty="0" smtClean="0"/>
          </a:p>
          <a:p>
            <a:pPr marL="346075" indent="-346075">
              <a:buFont typeface="Arial" charset="0"/>
              <a:buAutoNum type="arabicPeriod" startAt="2"/>
            </a:pP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667000" y="304800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The Three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Exclusions</a:t>
            </a:r>
          </a:p>
        </p:txBody>
      </p:sp>
      <p:pic>
        <p:nvPicPr>
          <p:cNvPr id="12290" name="Picture 2" descr="http://www.ericgarland.co/wp-content/uploads/pix/2012/08/Hear-No-Evil-See-No-Evil-Speak-No-Ev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304800"/>
            <a:ext cx="2336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A3953-A3CB-4ADB-8629-3D162F91C917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lvl="0">
              <a:spcBef>
                <a:spcPct val="0"/>
              </a:spcBef>
            </a:pPr>
            <a:r>
              <a:rPr lang="en-US" sz="4400" b="1" dirty="0" smtClean="0"/>
              <a:t>Three Exclusions, </a:t>
            </a:r>
            <a:r>
              <a:rPr lang="en-US" sz="4400" b="1" dirty="0" err="1" smtClean="0"/>
              <a:t>con’t</a:t>
            </a:r>
            <a:r>
              <a:rPr lang="en-US" sz="4400" b="1" dirty="0" smtClean="0"/>
              <a:t>.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3400" y="838199"/>
            <a:ext cx="8382000" cy="51816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20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i.	The mineral interest was the subject of a title transaction of record; </a:t>
            </a:r>
          </a:p>
          <a:p>
            <a:pPr marL="571500" lvl="0" indent="-571500">
              <a:spcAft>
                <a:spcPts val="1200"/>
              </a:spcAft>
              <a:buAutoNum type="romanLcPeriod" startAt="2"/>
              <a:defRPr/>
            </a:pPr>
            <a:r>
              <a:rPr lang="en-US" sz="3200" dirty="0" smtClean="0"/>
              <a:t>Production;</a:t>
            </a:r>
          </a:p>
          <a:p>
            <a:pPr marL="571500" lvl="0" indent="-571500">
              <a:spcAft>
                <a:spcPts val="1200"/>
              </a:spcAft>
              <a:buAutoNum type="romanLcPeriod" startAt="2"/>
              <a:defRPr/>
            </a:pPr>
            <a:r>
              <a:rPr lang="en-US" sz="3200" dirty="0" smtClean="0"/>
              <a:t>Underground gas storage operations;</a:t>
            </a:r>
          </a:p>
          <a:p>
            <a:pPr marL="574675" indent="-574675">
              <a:spcAft>
                <a:spcPts val="1200"/>
              </a:spcAft>
              <a:buFont typeface="Arial" charset="0"/>
              <a:buNone/>
            </a:pPr>
            <a:r>
              <a:rPr lang="en-US" sz="3200" dirty="0" smtClean="0"/>
              <a:t>iv.	Holder used drilling permit;  </a:t>
            </a:r>
          </a:p>
          <a:p>
            <a:pPr marL="574675" indent="-574675">
              <a:spcAft>
                <a:spcPts val="1200"/>
              </a:spcAft>
              <a:buFont typeface="Arial" charset="0"/>
              <a:buNone/>
            </a:pPr>
            <a:r>
              <a:rPr lang="en-US" sz="3200" dirty="0" smtClean="0"/>
              <a:t>v.	Claim to preserve mineral interest is filed;* or</a:t>
            </a:r>
          </a:p>
          <a:p>
            <a:pPr marL="574675" indent="-574675">
              <a:spcAft>
                <a:spcPts val="1200"/>
              </a:spcAft>
              <a:buFont typeface="Arial" charset="0"/>
              <a:buNone/>
            </a:pPr>
            <a:r>
              <a:rPr lang="en-US" sz="3200" dirty="0" smtClean="0"/>
              <a:t>vi.	A separately listed tax parcel number has been created in county auditor’s tax list &amp; county treasurer’s duplicate tax list</a:t>
            </a:r>
          </a:p>
          <a:p>
            <a:pPr marL="571500" lvl="0" indent="-571500">
              <a:spcAft>
                <a:spcPts val="1200"/>
              </a:spcAft>
              <a:buAutoNum type="romanLcPeriod" startAt="2"/>
              <a:defRPr/>
            </a:pPr>
            <a:endParaRPr lang="en-US" sz="3200" dirty="0" smtClean="0"/>
          </a:p>
          <a:p>
            <a:pPr marL="571500" lvl="0" indent="-571500">
              <a:spcAft>
                <a:spcPts val="1200"/>
              </a:spcAft>
              <a:buAutoNum type="romanLcPeriod" startAt="2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File within 60 days of notice</a:t>
            </a:r>
          </a:p>
          <a:p>
            <a:r>
              <a:rPr lang="en-US" sz="3600" dirty="0" smtClean="0"/>
              <a:t>Must set forth nature of mineral interest and recording information</a:t>
            </a:r>
          </a:p>
          <a:p>
            <a:r>
              <a:rPr lang="en-US" sz="3600" dirty="0" smtClean="0"/>
              <a:t>Comply with </a:t>
            </a:r>
            <a:r>
              <a:rPr lang="en-US" sz="3600" dirty="0" smtClean="0">
                <a:cs typeface="Arial" charset="0"/>
              </a:rPr>
              <a:t>§ </a:t>
            </a:r>
            <a:r>
              <a:rPr lang="en-US" sz="3600" dirty="0" smtClean="0"/>
              <a:t>5301.52 </a:t>
            </a:r>
          </a:p>
          <a:p>
            <a:r>
              <a:rPr lang="en-US" sz="3600" dirty="0" smtClean="0"/>
              <a:t>Must set forth intent to preserve, not abandon, mineral rights </a:t>
            </a:r>
          </a:p>
          <a:p>
            <a:r>
              <a:rPr lang="en-US" sz="3600" dirty="0" smtClean="0"/>
              <a:t>Notify surface owner of filing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407F7-005D-40C7-9179-40AEA7EE0F87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lvl="0">
              <a:spcBef>
                <a:spcPct val="0"/>
              </a:spcBef>
            </a:pPr>
            <a:r>
              <a:rPr lang="en-US" sz="4400" b="1" dirty="0" smtClean="0"/>
              <a:t>*Claim to Preserve Mineral Interest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5486400"/>
          </a:xfrm>
        </p:spPr>
        <p:txBody>
          <a:bodyPr>
            <a:normAutofit lnSpcReduction="10000"/>
          </a:bodyPr>
          <a:lstStyle/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If mineral owner does not respond, the COUNTY RECORDER can transfer title to surface owner</a:t>
            </a:r>
          </a:p>
          <a:p>
            <a:pPr marL="630238" lvl="1" indent="-230188">
              <a:spcBef>
                <a:spcPts val="0"/>
              </a:spcBef>
              <a:spcAft>
                <a:spcPts val="1200"/>
              </a:spcAft>
            </a:pPr>
            <a:r>
              <a:rPr lang="en-US" i="1" dirty="0" smtClean="0"/>
              <a:t>i.e.</a:t>
            </a:r>
            <a:r>
              <a:rPr lang="en-US" dirty="0" smtClean="0"/>
              <a:t>, “This mineral interest abandoned pursuant to affidavit of abandonment recorded in volume ___, page ___ .”</a:t>
            </a:r>
          </a:p>
          <a:p>
            <a:pPr marL="630238" lvl="1" indent="-230188">
              <a:spcBef>
                <a:spcPts val="0"/>
              </a:spcBef>
              <a:spcAft>
                <a:spcPts val="1200"/>
              </a:spcAft>
            </a:pPr>
            <a:r>
              <a:rPr lang="en-US" dirty="0" smtClean="0"/>
              <a:t>No Judge Required!</a:t>
            </a:r>
          </a:p>
          <a:p>
            <a:pPr marL="230188" indent="-230188">
              <a:spcBef>
                <a:spcPts val="0"/>
              </a:spcBef>
              <a:spcAft>
                <a:spcPts val="1200"/>
              </a:spcAft>
            </a:pPr>
            <a:r>
              <a:rPr lang="en-US" sz="3200" dirty="0" smtClean="0"/>
              <a:t>Immediately thereafter:</a:t>
            </a:r>
          </a:p>
          <a:p>
            <a:pPr marL="346075" lvl="2" indent="-346075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sz="3200" dirty="0" smtClean="0"/>
              <a:t>Mineral interest vests in surface owner, and</a:t>
            </a:r>
          </a:p>
          <a:p>
            <a:pPr marL="346075" lvl="2" indent="-346075">
              <a:spcBef>
                <a:spcPts val="0"/>
              </a:spcBef>
              <a:spcAft>
                <a:spcPts val="1200"/>
              </a:spcAft>
              <a:buFont typeface="Calibri" pitchFamily="34" charset="0"/>
              <a:buChar char="−"/>
            </a:pPr>
            <a:r>
              <a:rPr lang="en-US" sz="3200" dirty="0" smtClean="0"/>
              <a:t>Record of mineral interest ceases to be notice of existence of mineral interest or any right </a:t>
            </a:r>
            <a:r>
              <a:rPr lang="en-US" sz="3200" dirty="0" err="1" smtClean="0"/>
              <a:t>thereunder</a:t>
            </a:r>
            <a:r>
              <a:rPr lang="en-US" sz="32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A8C8AC-426E-42B9-8FDB-8AAD1F1F305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lvl="0">
              <a:spcBef>
                <a:spcPct val="0"/>
              </a:spcBef>
            </a:pPr>
            <a:r>
              <a:rPr lang="en-US" sz="4400" b="1" noProof="0" dirty="0" smtClean="0"/>
              <a:t>Conveyance of Minerals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458200" cy="304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If county recorder uses microfilm, memorial may be located on affidavit of abandonment instead of record on which severed mineral interest is based, and affidavit may be recorded.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8BE69-2AE2-4C4F-AC00-A44F7320B6CD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pic>
        <p:nvPicPr>
          <p:cNvPr id="107525" name="rg_hi" descr="https://encrypted-tbn0.google.com/images?q=tbn:ANd9GcTB_n6R6ND6o_iAHvea_ZTExJnW47aageLc4d1miouOjizA5ZSPy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733800"/>
            <a:ext cx="3048000" cy="225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15888" lvl="0">
              <a:spcBef>
                <a:spcPct val="0"/>
              </a:spcBef>
            </a:pPr>
            <a:r>
              <a:rPr lang="en-US" sz="4400" b="1" dirty="0" smtClean="0"/>
              <a:t>Microfilm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marL="120650" indent="3175" algn="l" eaLnBrk="1" hangingPunct="1"/>
            <a:r>
              <a:rPr lang="en-US" b="1" dirty="0" smtClean="0">
                <a:latin typeface="+mn-lt"/>
              </a:rPr>
              <a:t>Points to Takeaway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914400"/>
            <a:ext cx="86106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6075" indent="-346075">
              <a:spcAft>
                <a:spcPts val="1200"/>
              </a:spcAft>
              <a:buSzPct val="100000"/>
              <a:buFont typeface="Arial" charset="0"/>
              <a:buChar char="•"/>
              <a:defRPr/>
            </a:pPr>
            <a:r>
              <a:rPr lang="en-US" sz="3600" dirty="0" smtClean="0">
                <a:latin typeface="+mn-lt"/>
              </a:rPr>
              <a:t>No magic bullet</a:t>
            </a:r>
          </a:p>
          <a:p>
            <a:pPr marL="346075" indent="-346075">
              <a:spcAft>
                <a:spcPts val="1200"/>
              </a:spcAft>
              <a:buSzPct val="100000"/>
              <a:buFont typeface="Arial" charset="0"/>
              <a:buChar char="•"/>
              <a:defRPr/>
            </a:pPr>
            <a:r>
              <a:rPr lang="en-US" sz="3600" dirty="0" smtClean="0"/>
              <a:t>A diligent search must always be made for missing heirs</a:t>
            </a:r>
          </a:p>
          <a:p>
            <a:pPr marL="346075" indent="-346075">
              <a:spcAft>
                <a:spcPts val="1200"/>
              </a:spcAft>
              <a:buSzPct val="100000"/>
              <a:buFont typeface="Arial" charset="0"/>
              <a:buChar char="•"/>
              <a:defRPr/>
            </a:pPr>
            <a:r>
              <a:rPr lang="en-US" sz="3600" dirty="0" smtClean="0"/>
              <a:t>In WV and PA, statutes offer some remedy for those </a:t>
            </a:r>
            <a:r>
              <a:rPr lang="en-US" sz="3600" i="1" dirty="0" smtClean="0"/>
              <a:t>missing.</a:t>
            </a:r>
          </a:p>
          <a:p>
            <a:pPr marL="346075" indent="-346075">
              <a:spcAft>
                <a:spcPts val="1200"/>
              </a:spcAft>
              <a:buSzPct val="100000"/>
              <a:buFont typeface="Arial" charset="0"/>
              <a:buChar char="•"/>
              <a:defRPr/>
            </a:pPr>
            <a:r>
              <a:rPr lang="en-US" sz="3600" dirty="0" smtClean="0"/>
              <a:t>OH dormant mineral statute allows mineral title to vest in surface owner if  mineral owner has </a:t>
            </a:r>
            <a:r>
              <a:rPr lang="en-US" sz="3600" i="1" dirty="0" smtClean="0"/>
              <a:t>abandoned</a:t>
            </a:r>
            <a:r>
              <a:rPr lang="en-US" sz="3600" dirty="0" smtClean="0"/>
              <a:t> .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57600" y="1981200"/>
            <a:ext cx="190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Questions?</a:t>
            </a:r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marL="117475" algn="l"/>
            <a:r>
              <a:rPr lang="en-US" b="1" dirty="0" smtClean="0"/>
              <a:t>Governing Law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1600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 smtClean="0"/>
              <a:t>W. Va. Code </a:t>
            </a:r>
            <a:r>
              <a:rPr lang="en-US" sz="4800" b="1" dirty="0" smtClean="0">
                <a:cs typeface="Arial" charset="0"/>
              </a:rPr>
              <a:t>§ 55-12A-1</a:t>
            </a:r>
            <a:r>
              <a:rPr lang="en-US" sz="4800" b="1" dirty="0" smtClean="0"/>
              <a:t> </a:t>
            </a:r>
            <a:r>
              <a:rPr lang="en-US" sz="4800" b="1" i="1" dirty="0" smtClean="0"/>
              <a:t>et seq.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C79C36-6FCE-455D-AC06-1926220926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 descr="http://1.bp.blogspot.com/_yxff0XmB4rY/TFQdVcWN9dI/AAAAAAAABTw/Hc9uMoM2WiE/s1600/scales-of-just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971800"/>
            <a:ext cx="323215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marL="117475" algn="l"/>
            <a:r>
              <a:rPr lang="en-US" b="1" dirty="0" smtClean="0"/>
              <a:t>Intent of Legislature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dirty="0" smtClean="0"/>
              <a:t>“To facilitate development of coal, oil, gas, and other minerals, as part of the public policy of the State, by removing certain barriers to such </a:t>
            </a:r>
            <a:r>
              <a:rPr lang="en-US" sz="3600" u="sng" dirty="0" smtClean="0"/>
              <a:t>development</a:t>
            </a:r>
            <a:r>
              <a:rPr lang="en-US" sz="3600" dirty="0" smtClean="0"/>
              <a:t> caused by interests in minerals owned by unknown or missing owners or by abandoning owners.”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9ECA2-50A9-44F1-82B8-F57BBED30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/>
              <a:t>They’re from the Government, and they’re here to help….</a:t>
            </a:r>
            <a:endParaRPr lang="en-US" b="1" dirty="0"/>
          </a:p>
        </p:txBody>
      </p:sp>
      <p:pic>
        <p:nvPicPr>
          <p:cNvPr id="103426" name="Picture 2" descr="http://county.milwaukee.gov/ImageLibrary/Groups/cntySheriff/documents/schochet_cartoon_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524000"/>
            <a:ext cx="4267200" cy="4651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117475" algn="l"/>
            <a:r>
              <a:rPr lang="en-US" b="1" dirty="0" smtClean="0"/>
              <a:t>“Mineral Development”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458200" cy="35052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Mining coal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Drilling for and producing oil or gas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By conventional techniques</a:t>
            </a:r>
          </a:p>
          <a:p>
            <a:pPr marL="914400" lvl="1" indent="-457200"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By enhanced recovery by injection of fluids of any kind into the producing 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52BD0-9BE9-45D7-A810-8927DA40B18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3" descr="https://encrypted-tbn3.google.com/images?q=tbn:ANd9GcQfjesP4KTJFdARzZt7omFY9ngbVL_PLOKaSnKUkNg3_qk1s3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95800"/>
            <a:ext cx="25336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https://encrypted-tbn3.google.com/images?q=tbn:ANd9GcTIcR6cR4ekx24_cZ_JSfqVzqKx7Svj8evO5TMhyGYEWx_TBVS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495800"/>
            <a:ext cx="2622550" cy="174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g_hi" descr="https://encrypted-tbn1.google.com/images?q=tbn:ANd9GcRLDt72BaeTz660zor41Ifn-6-aaAzHnWpUv5M_ADX_TZ4FPX_IG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4495800"/>
            <a:ext cx="18097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marL="117475" algn="l"/>
            <a:r>
              <a:rPr lang="en-US" b="1" dirty="0" smtClean="0"/>
              <a:t>Who Can File Action?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3657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Owner of an interest in surface estate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Owner of an interest in minerals sought to be developed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600" dirty="0" smtClean="0"/>
              <a:t>Lessee, assignee, or successor to lessee, under valid &amp; subsisting mineral lease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A17E5E-473D-4373-963A-112008634FD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1601</Words>
  <Application>Microsoft Office PowerPoint</Application>
  <PresentationFormat>On-screen Show (4:3)</PresentationFormat>
  <Paragraphs>287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Missing Heirs and               Unknown Mineral Owners Issues of Lease and Conveyance in the Marcellus &amp; Utica Shales</vt:lpstr>
      <vt:lpstr>Goals</vt:lpstr>
      <vt:lpstr>PowerPoint Presentation</vt:lpstr>
      <vt:lpstr>West Virginia</vt:lpstr>
      <vt:lpstr>Governing Law</vt:lpstr>
      <vt:lpstr>Intent of Legislature</vt:lpstr>
      <vt:lpstr>They’re from the Government, and they’re here to help….</vt:lpstr>
      <vt:lpstr>“Mineral Development”</vt:lpstr>
      <vt:lpstr>Who Can File Action?</vt:lpstr>
      <vt:lpstr>Where Can the Action be Filed?</vt:lpstr>
      <vt:lpstr>Just Who Are Missing Heirs?</vt:lpstr>
      <vt:lpstr>“Unknown or Missing Owner”</vt:lpstr>
      <vt:lpstr>Due Diligence to Find Missing Heirs</vt:lpstr>
      <vt:lpstr>Parties to be Named in Petition</vt:lpstr>
      <vt:lpstr>The Petition Itself</vt:lpstr>
      <vt:lpstr>Exhibits to Attach to Petition</vt:lpstr>
      <vt:lpstr>PowerPoint Presentation</vt:lpstr>
      <vt:lpstr>Guardian Ad Litem</vt:lpstr>
      <vt:lpstr>Waiting is the Hardest Part…</vt:lpstr>
      <vt:lpstr>After Six Long Months….</vt:lpstr>
      <vt:lpstr>Special Commissioner’s Duties</vt:lpstr>
      <vt:lpstr>Final Hearing</vt:lpstr>
      <vt:lpstr>PowerPoint Presentation</vt:lpstr>
      <vt:lpstr>Lucky Sevens</vt:lpstr>
      <vt:lpstr>PowerPoint Presentation</vt:lpstr>
      <vt:lpstr>Governing Law</vt:lpstr>
      <vt:lpstr>Purpose of Dormant Oil and Gas Act</vt:lpstr>
      <vt:lpstr>Purpose of Dormant Oil and Gas Act</vt:lpstr>
      <vt:lpstr>WHO are Missing Heirs?</vt:lpstr>
      <vt:lpstr>Jurisdiction</vt:lpstr>
      <vt:lpstr>Function of Statute</vt:lpstr>
      <vt:lpstr>Requirements of Petitioner</vt:lpstr>
      <vt:lpstr>Financial Institution</vt:lpstr>
      <vt:lpstr>Administration of Trust</vt:lpstr>
      <vt:lpstr>Liability of Lessee</vt:lpstr>
      <vt:lpstr>PowerPoint Presentation</vt:lpstr>
      <vt:lpstr>Governing Law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Points to Takeaway</vt:lpstr>
      <vt:lpstr>THANK YOU! </vt:lpstr>
    </vt:vector>
  </TitlesOfParts>
  <Company>Steptoe &amp; Johnson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Heirs and               Unknown Mineral Owners Issues of Lease and Conveyance in the Marcellus &amp; Utica Shales</dc:title>
  <dc:creator>Andrew.Fulton</dc:creator>
  <cp:lastModifiedBy>Tara</cp:lastModifiedBy>
  <cp:revision>1</cp:revision>
  <dcterms:created xsi:type="dcterms:W3CDTF">2012-11-08T16:32:48Z</dcterms:created>
  <dcterms:modified xsi:type="dcterms:W3CDTF">2012-11-15T13:59:57Z</dcterms:modified>
</cp:coreProperties>
</file>